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66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B38910A-B50B-4039-92B9-7027555AB556}" type="datetimeFigureOut">
              <a:rPr lang="fa-IR" smtClean="0"/>
              <a:t>17/08/1441</a:t>
            </a:fld>
            <a:endParaRPr lang="fa-I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a-IR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0C90264-8771-4A34-9F96-CE77C906CF68}" type="slidenum">
              <a:rPr lang="fa-IR" smtClean="0"/>
              <a:t>‹#›</a:t>
            </a:fld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910A-B50B-4039-92B9-7027555AB556}" type="datetimeFigureOut">
              <a:rPr lang="fa-IR" smtClean="0"/>
              <a:t>17/08/1441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0264-8771-4A34-9F96-CE77C906CF68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910A-B50B-4039-92B9-7027555AB556}" type="datetimeFigureOut">
              <a:rPr lang="fa-IR" smtClean="0"/>
              <a:t>17/08/1441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0264-8771-4A34-9F96-CE77C906CF68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B38910A-B50B-4039-92B9-7027555AB556}" type="datetimeFigureOut">
              <a:rPr lang="fa-IR" smtClean="0"/>
              <a:t>17/08/1441</a:t>
            </a:fld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0C90264-8771-4A34-9F96-CE77C906CF68}" type="slidenum">
              <a:rPr lang="fa-IR" smtClean="0"/>
              <a:t>‹#›</a:t>
            </a:fld>
            <a:endParaRPr lang="fa-I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B38910A-B50B-4039-92B9-7027555AB556}" type="datetimeFigureOut">
              <a:rPr lang="fa-IR" smtClean="0"/>
              <a:t>17/08/1441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a-IR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0C90264-8771-4A34-9F96-CE77C906CF68}" type="slidenum">
              <a:rPr lang="fa-IR" smtClean="0"/>
              <a:t>‹#›</a:t>
            </a:fld>
            <a:endParaRPr lang="fa-I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910A-B50B-4039-92B9-7027555AB556}" type="datetimeFigureOut">
              <a:rPr lang="fa-IR" smtClean="0"/>
              <a:t>17/08/1441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0264-8771-4A34-9F96-CE77C906CF68}" type="slidenum">
              <a:rPr lang="fa-IR" smtClean="0"/>
              <a:t>‹#›</a:t>
            </a:fld>
            <a:endParaRPr lang="fa-I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910A-B50B-4039-92B9-7027555AB556}" type="datetimeFigureOut">
              <a:rPr lang="fa-IR" smtClean="0"/>
              <a:t>17/08/1441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0264-8771-4A34-9F96-CE77C906CF68}" type="slidenum">
              <a:rPr lang="fa-IR" smtClean="0"/>
              <a:t>‹#›</a:t>
            </a:fld>
            <a:endParaRPr lang="fa-I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38910A-B50B-4039-92B9-7027555AB556}" type="datetimeFigureOut">
              <a:rPr lang="fa-IR" smtClean="0"/>
              <a:t>17/08/1441</a:t>
            </a:fld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C90264-8771-4A34-9F96-CE77C906CF68}" type="slidenum">
              <a:rPr lang="fa-IR" smtClean="0"/>
              <a:t>‹#›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910A-B50B-4039-92B9-7027555AB556}" type="datetimeFigureOut">
              <a:rPr lang="fa-IR" smtClean="0"/>
              <a:t>17/08/1441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0264-8771-4A34-9F96-CE77C906CF68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B38910A-B50B-4039-92B9-7027555AB556}" type="datetimeFigureOut">
              <a:rPr lang="fa-IR" smtClean="0"/>
              <a:t>17/08/1441</a:t>
            </a:fld>
            <a:endParaRPr lang="fa-I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0C90264-8771-4A34-9F96-CE77C906CF68}" type="slidenum">
              <a:rPr lang="fa-IR" smtClean="0"/>
              <a:t>‹#›</a:t>
            </a:fld>
            <a:endParaRPr lang="fa-IR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38910A-B50B-4039-92B9-7027555AB556}" type="datetimeFigureOut">
              <a:rPr lang="fa-IR" smtClean="0"/>
              <a:t>17/08/1441</a:t>
            </a:fld>
            <a:endParaRPr lang="fa-I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0C90264-8771-4A34-9F96-CE77C906CF68}" type="slidenum">
              <a:rPr lang="fa-IR" smtClean="0"/>
              <a:t>‹#›</a:t>
            </a:fld>
            <a:endParaRPr lang="fa-IR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B38910A-B50B-4039-92B9-7027555AB556}" type="datetimeFigureOut">
              <a:rPr lang="fa-IR" smtClean="0"/>
              <a:t>17/08/1441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a-I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0C90264-8771-4A34-9F96-CE77C906CF68}" type="slidenum">
              <a:rPr lang="fa-IR" smtClean="0"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32656"/>
            <a:ext cx="6172200" cy="1008112"/>
          </a:xfrm>
        </p:spPr>
        <p:txBody>
          <a:bodyPr/>
          <a:lstStyle/>
          <a:p>
            <a:pPr algn="ctr"/>
            <a:r>
              <a:rPr lang="fa-IR" dirty="0" smtClean="0"/>
              <a:t>بسم الله الرحمن الرحیم</a:t>
            </a:r>
            <a:endParaRPr lang="fa-I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2204864"/>
            <a:ext cx="6172200" cy="4170058"/>
          </a:xfrm>
        </p:spPr>
        <p:txBody>
          <a:bodyPr>
            <a:normAutofit/>
          </a:bodyPr>
          <a:lstStyle/>
          <a:p>
            <a:pPr algn="ctr"/>
            <a:r>
              <a:rPr lang="fa-IR" sz="2400" dirty="0" smtClean="0"/>
              <a:t>ادبیات کودک و نوجوان </a:t>
            </a:r>
          </a:p>
          <a:p>
            <a:pPr algn="ctr"/>
            <a:r>
              <a:rPr lang="fa-IR" sz="2400" dirty="0"/>
              <a:t> </a:t>
            </a:r>
          </a:p>
          <a:p>
            <a:pPr algn="ctr"/>
            <a:r>
              <a:rPr lang="fa-IR" sz="2400" dirty="0" smtClean="0"/>
              <a:t>فصل دوم : کودک و خواندن ،تعاریف و نظریه ها </a:t>
            </a:r>
          </a:p>
          <a:p>
            <a:pPr algn="ctr"/>
            <a:endParaRPr lang="fa-IR" sz="2400" dirty="0"/>
          </a:p>
          <a:p>
            <a:pPr algn="r"/>
            <a:endParaRPr lang="fa-IR" sz="2400" dirty="0" smtClean="0"/>
          </a:p>
          <a:p>
            <a:pPr algn="ctr"/>
            <a:r>
              <a:rPr lang="fa-IR" sz="2400" smtClean="0"/>
              <a:t>استاد الهی زاده</a:t>
            </a:r>
            <a:endParaRPr lang="fa-IR" sz="2400" dirty="0"/>
          </a:p>
          <a:p>
            <a:pPr algn="r"/>
            <a:endParaRPr lang="fa-IR" sz="2400" dirty="0" smtClean="0"/>
          </a:p>
          <a:p>
            <a:pPr algn="r"/>
            <a:endParaRPr lang="fa-IR" sz="2400" dirty="0"/>
          </a:p>
        </p:txBody>
      </p:sp>
    </p:spTree>
    <p:extLst>
      <p:ext uri="{BB962C8B-B14F-4D97-AF65-F5344CB8AC3E}">
        <p14:creationId xmlns:p14="http://schemas.microsoft.com/office/powerpoint/2010/main" val="223774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cap="none" dirty="0">
                <a:solidFill>
                  <a:srgbClr val="FF0000"/>
                </a:solidFill>
                <a:latin typeface="Calibri"/>
                <a:ea typeface="Times New Roman"/>
                <a:cs typeface="Arial"/>
              </a:rPr>
              <a:t>فصل دوم</a:t>
            </a:r>
            <a:endParaRPr lang="fa-IR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ar-SA" dirty="0" smtClean="0">
                <a:latin typeface="Calibri"/>
                <a:ea typeface="Times New Roman"/>
                <a:cs typeface="Arial"/>
              </a:rPr>
              <a:t> </a:t>
            </a:r>
            <a:r>
              <a:rPr lang="ar-SA" dirty="0">
                <a:latin typeface="Calibri"/>
                <a:ea typeface="Times New Roman"/>
                <a:cs typeface="Arial"/>
              </a:rPr>
              <a:t>کودک و 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خواندن</a:t>
            </a:r>
            <a:r>
              <a:rPr lang="en-US" dirty="0">
                <a:latin typeface="Calibri"/>
                <a:ea typeface="Times New Roman"/>
                <a:cs typeface="Arial"/>
              </a:rPr>
              <a:t> </a:t>
            </a:r>
            <a:r>
              <a:rPr lang="en-US" dirty="0" smtClean="0">
                <a:latin typeface="Calibri"/>
                <a:ea typeface="Times New Roman"/>
                <a:cs typeface="Arial"/>
              </a:rPr>
              <a:t> </a:t>
            </a:r>
            <a:r>
              <a:rPr lang="fa-IR" dirty="0" smtClean="0">
                <a:latin typeface="Calibri"/>
                <a:ea typeface="Times New Roman"/>
                <a:cs typeface="Arial"/>
              </a:rPr>
              <a:t>، 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تعاریف </a:t>
            </a:r>
            <a:r>
              <a:rPr lang="ar-SA" dirty="0">
                <a:latin typeface="Calibri"/>
                <a:ea typeface="Times New Roman"/>
                <a:cs typeface="Arial"/>
              </a:rPr>
              <a:t>و نظریه 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ها</a:t>
            </a:r>
            <a:endParaRPr lang="fa-IR" dirty="0" smtClean="0">
              <a:latin typeface="Calibri"/>
              <a:ea typeface="Times New Roman"/>
              <a:cs typeface="Arial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US" dirty="0" smtClean="0">
              <a:latin typeface="Calibri"/>
              <a:ea typeface="Times New Roman"/>
              <a:cs typeface="Arial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ar-SA" dirty="0" smtClean="0">
                <a:latin typeface="Calibri"/>
                <a:ea typeface="Times New Roman"/>
                <a:cs typeface="Arial"/>
              </a:rPr>
              <a:t> </a:t>
            </a:r>
            <a:r>
              <a:rPr lang="ar-SA" dirty="0">
                <a:latin typeface="Calibri"/>
                <a:ea typeface="Times New Roman"/>
                <a:cs typeface="Arial"/>
              </a:rPr>
              <a:t>یکی از عادات عادات نیکو در جهت رشد کودکان و نوجوانان عادت دادن آنان به مطالعه است کودک و نوجوان از طریق مطالعه می تواند به شناخت خویش و استعدادها و توانایی ها خود پی ببرد محیط طبیعی و اجتماعی خود را بهتر بشناسد با روابط انسانی آشنا شود </a:t>
            </a:r>
            <a:endParaRPr lang="en-US" dirty="0" smtClean="0">
              <a:latin typeface="Calibri"/>
              <a:ea typeface="Times New Roman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686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pPr algn="ctr"/>
            <a:r>
              <a:rPr lang="ar-SA" sz="3200" cap="none" dirty="0">
                <a:solidFill>
                  <a:srgbClr val="FF0000"/>
                </a:solidFill>
                <a:latin typeface="Calibri"/>
                <a:ea typeface="Times New Roman"/>
                <a:cs typeface="Arial"/>
              </a:rPr>
              <a:t>تفاوت خواندن و </a:t>
            </a:r>
            <a:r>
              <a:rPr lang="ar-SA" sz="3200" cap="none" dirty="0" smtClean="0">
                <a:solidFill>
                  <a:srgbClr val="FF0000"/>
                </a:solidFill>
                <a:latin typeface="Calibri"/>
                <a:ea typeface="Times New Roman"/>
                <a:cs typeface="Arial"/>
              </a:rPr>
              <a:t>مطالعه</a:t>
            </a:r>
            <a:r>
              <a:rPr lang="fa-IR" sz="3200" cap="none" dirty="0" smtClean="0">
                <a:solidFill>
                  <a:srgbClr val="FF0000"/>
                </a:solidFill>
                <a:latin typeface="Calibri"/>
                <a:ea typeface="Times New Roman"/>
                <a:cs typeface="Arial"/>
              </a:rPr>
              <a:t>:</a:t>
            </a:r>
            <a:endParaRPr lang="fa-IR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B83D68"/>
              </a:buClr>
            </a:pPr>
            <a:r>
              <a:rPr lang="ar-SA" dirty="0" smtClean="0">
                <a:solidFill>
                  <a:srgbClr val="FF0000"/>
                </a:solidFill>
                <a:latin typeface="Calibri"/>
                <a:ea typeface="Times New Roman"/>
                <a:cs typeface="Arial"/>
              </a:rPr>
              <a:t>مطالعه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dirty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بررسی عمیق و همه 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جانبه </a:t>
            </a:r>
            <a:r>
              <a:rPr lang="ar-SA" dirty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یک مقوله با استفاده از خوب 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دیدن</a:t>
            </a:r>
            <a:r>
              <a:rPr lang="fa-IR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،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dirty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خوب 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شنیدن</a:t>
            </a:r>
            <a:r>
              <a:rPr lang="fa-IR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،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dirty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لمس کردن </a:t>
            </a:r>
            <a:r>
              <a:rPr lang="fa-IR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،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چشیدن</a:t>
            </a:r>
            <a:r>
              <a:rPr lang="fa-IR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،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dirty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تجربه 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کردن</a:t>
            </a:r>
            <a:r>
              <a:rPr lang="fa-IR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،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dirty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پرسش کردن و به دنبال پاسخ بودن از طریق 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ب</a:t>
            </a:r>
            <a:r>
              <a:rPr lang="fa-IR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ه 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کارگیری </a:t>
            </a:r>
            <a:r>
              <a:rPr lang="ar-SA" dirty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ذهن 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است</a:t>
            </a:r>
            <a:r>
              <a:rPr lang="fa-IR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.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 </a:t>
            </a:r>
            <a:endParaRPr lang="fa-IR" dirty="0" smtClean="0">
              <a:solidFill>
                <a:prstClr val="black"/>
              </a:solidFill>
              <a:latin typeface="Calibri"/>
              <a:ea typeface="Times New Roman"/>
              <a:cs typeface="Arial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buClr>
                <a:srgbClr val="B83D68"/>
              </a:buClr>
            </a:pPr>
            <a:r>
              <a:rPr lang="ar-SA" dirty="0" smtClean="0">
                <a:solidFill>
                  <a:srgbClr val="FF0000"/>
                </a:solidFill>
                <a:latin typeface="Calibri"/>
                <a:ea typeface="Times New Roman"/>
                <a:cs typeface="Arial"/>
              </a:rPr>
              <a:t>خواندن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dirty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عملی است که در آن 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دیدن</a:t>
            </a:r>
            <a:r>
              <a:rPr lang="fa-IR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،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dirty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شناسایی علائم نوشتاری و تبدیل آنها به علائم صوتی و درک معنا صورت می 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گیرد</a:t>
            </a:r>
            <a:r>
              <a:rPr lang="fa-IR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.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dirty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می توان گفت خواندن زیر مجموعه </a:t>
            </a:r>
            <a:r>
              <a:rPr lang="ar-SA" dirty="0">
                <a:solidFill>
                  <a:srgbClr val="FF0000"/>
                </a:solidFill>
                <a:latin typeface="Calibri"/>
                <a:ea typeface="Times New Roman"/>
                <a:cs typeface="Arial"/>
              </a:rPr>
              <a:t>مطالعه</a:t>
            </a:r>
            <a:r>
              <a:rPr lang="ar-SA" dirty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 </a:t>
            </a:r>
            <a:r>
              <a:rPr lang="ar-SA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است</a:t>
            </a:r>
            <a:r>
              <a:rPr lang="fa-IR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.</a:t>
            </a:r>
            <a:endParaRPr lang="en-US" dirty="0">
              <a:solidFill>
                <a:prstClr val="black"/>
              </a:solidFill>
              <a:latin typeface="Calibri"/>
              <a:ea typeface="Times New Roman"/>
              <a:cs typeface="Arial"/>
            </a:endParaRP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26432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146250"/>
          </a:xfrm>
        </p:spPr>
        <p:txBody>
          <a:bodyPr/>
          <a:lstStyle/>
          <a:p>
            <a:pPr marL="342900" lvl="0" indent="-342900" algn="r">
              <a:lnSpc>
                <a:spcPct val="107000"/>
              </a:lnSpc>
              <a:spcBef>
                <a:spcPts val="600"/>
              </a:spcBef>
              <a:spcAft>
                <a:spcPts val="800"/>
              </a:spcAft>
              <a:buFont typeface="Arial" pitchFamily="34" charset="0"/>
              <a:buChar char="•"/>
            </a:pPr>
            <a:r>
              <a:rPr lang="ar-SA" sz="2400" cap="none" dirty="0">
                <a:solidFill>
                  <a:srgbClr val="FF0000"/>
                </a:solidFill>
                <a:latin typeface="Calibri"/>
                <a:ea typeface="Times New Roman"/>
                <a:cs typeface="Arial"/>
              </a:rPr>
              <a:t>اهداف خواندن </a:t>
            </a:r>
            <a:r>
              <a:rPr lang="fa-IR" sz="2400" cap="none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:</a:t>
            </a:r>
            <a:br>
              <a:rPr lang="fa-IR" sz="2400" cap="none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</a:br>
            <a:r>
              <a:rPr lang="ar-SA" sz="2400" cap="none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آموختن </a:t>
            </a:r>
            <a:r>
              <a:rPr lang="fa-IR" sz="2400" cap="none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/>
            </a:r>
            <a:br>
              <a:rPr lang="fa-IR" sz="2400" cap="none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</a:br>
            <a:r>
              <a:rPr lang="ar-SA" sz="2400" cap="none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لذت </a:t>
            </a:r>
            <a:r>
              <a:rPr lang="ar-SA" sz="2400" cap="none" dirty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بردن </a:t>
            </a:r>
            <a:r>
              <a:rPr lang="fa-IR" sz="2400" cap="none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/>
            </a:r>
            <a:br>
              <a:rPr lang="fa-IR" sz="2400" cap="none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</a:br>
            <a:r>
              <a:rPr lang="ar-SA" sz="2400" cap="none" dirty="0" smtClean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پر </a:t>
            </a:r>
            <a:r>
              <a:rPr lang="ar-SA" sz="2400" cap="none" dirty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>کردن اوقات فراغت</a:t>
            </a:r>
            <a:r>
              <a:rPr lang="en-US" sz="2400" cap="none" dirty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  <a:t/>
            </a:r>
            <a:br>
              <a:rPr lang="en-US" sz="2400" cap="none" dirty="0">
                <a:solidFill>
                  <a:prstClr val="black"/>
                </a:solidFill>
                <a:latin typeface="Calibri"/>
                <a:ea typeface="Times New Roman"/>
                <a:cs typeface="Arial"/>
              </a:rPr>
            </a:b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04864"/>
            <a:ext cx="7859216" cy="4269088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ar-SA" dirty="0" smtClean="0">
                <a:latin typeface="Calibri"/>
                <a:ea typeface="Times New Roman"/>
                <a:cs typeface="Arial"/>
              </a:rPr>
              <a:t>انواع </a:t>
            </a:r>
            <a:r>
              <a:rPr lang="ar-SA" dirty="0">
                <a:latin typeface="Calibri"/>
                <a:ea typeface="Times New Roman"/>
                <a:cs typeface="Arial"/>
              </a:rPr>
              <a:t>خواندن </a:t>
            </a:r>
            <a:r>
              <a:rPr lang="fa-IR" dirty="0" smtClean="0">
                <a:latin typeface="Calibri"/>
                <a:ea typeface="Times New Roman"/>
                <a:cs typeface="Arial"/>
              </a:rPr>
              <a:t>       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آزاد</a:t>
            </a:r>
            <a:r>
              <a:rPr lang="fa-IR" dirty="0" smtClean="0">
                <a:latin typeface="Calibri"/>
                <a:ea typeface="Times New Roman"/>
                <a:cs typeface="Arial"/>
              </a:rPr>
              <a:t>: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 </a:t>
            </a:r>
            <a:r>
              <a:rPr lang="ar-SA" dirty="0">
                <a:latin typeface="Calibri"/>
                <a:ea typeface="Times New Roman"/>
                <a:cs typeface="Arial"/>
              </a:rPr>
              <a:t>لذت و سرگرمی </a:t>
            </a:r>
            <a:endParaRPr lang="fa-IR" dirty="0" smtClean="0">
              <a:latin typeface="Calibri"/>
              <a:ea typeface="Times New Roman"/>
              <a:cs typeface="Arial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a-IR" dirty="0">
                <a:latin typeface="Calibri"/>
                <a:ea typeface="Times New Roman"/>
                <a:cs typeface="Arial"/>
              </a:rPr>
              <a:t> </a:t>
            </a:r>
            <a:r>
              <a:rPr lang="fa-IR" dirty="0" smtClean="0">
                <a:latin typeface="Calibri"/>
                <a:ea typeface="Times New Roman"/>
                <a:cs typeface="Arial"/>
              </a:rPr>
              <a:t>                          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مقید</a:t>
            </a:r>
            <a:r>
              <a:rPr lang="fa-IR" dirty="0" smtClean="0">
                <a:latin typeface="Calibri"/>
                <a:ea typeface="Times New Roman"/>
                <a:cs typeface="Arial"/>
              </a:rPr>
              <a:t>: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 </a:t>
            </a:r>
            <a:r>
              <a:rPr lang="ar-SA" dirty="0">
                <a:latin typeface="Calibri"/>
                <a:ea typeface="Times New Roman"/>
                <a:cs typeface="Arial"/>
              </a:rPr>
              <a:t>آموختن</a:t>
            </a:r>
            <a:endParaRPr lang="en-US" dirty="0">
              <a:latin typeface="Calibri"/>
              <a:ea typeface="Times New Roman"/>
              <a:cs typeface="Arial"/>
            </a:endParaRPr>
          </a:p>
          <a:p>
            <a:r>
              <a:rPr lang="ar-SA" dirty="0" smtClean="0">
                <a:latin typeface="Calibri"/>
                <a:ea typeface="Times New Roman"/>
                <a:cs typeface="Arial"/>
              </a:rPr>
              <a:t>کودک </a:t>
            </a:r>
            <a:r>
              <a:rPr lang="ar-SA" dirty="0">
                <a:latin typeface="Calibri"/>
                <a:ea typeface="Times New Roman"/>
                <a:cs typeface="Arial"/>
              </a:rPr>
              <a:t>و نوجوان برای پاسخ به نیازهای شناختی خود به مطالعه نیاز 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دارند</a:t>
            </a:r>
            <a:r>
              <a:rPr lang="fa-IR" dirty="0" smtClean="0">
                <a:latin typeface="Calibri"/>
                <a:ea typeface="Times New Roman"/>
                <a:cs typeface="Arial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ar-SA" dirty="0" smtClean="0">
                <a:latin typeface="Calibri"/>
                <a:ea typeface="Times New Roman"/>
                <a:cs typeface="Arial"/>
              </a:rPr>
              <a:t> </a:t>
            </a:r>
            <a:r>
              <a:rPr lang="ar-SA" dirty="0">
                <a:latin typeface="Calibri"/>
                <a:ea typeface="Times New Roman"/>
                <a:cs typeface="Arial"/>
              </a:rPr>
              <a:t>نیاز هایی از 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قبیل</a:t>
            </a:r>
            <a:r>
              <a:rPr lang="fa-IR" dirty="0" smtClean="0">
                <a:latin typeface="Calibri"/>
                <a:ea typeface="Times New Roman"/>
                <a:cs typeface="Arial"/>
              </a:rPr>
              <a:t>: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 </a:t>
            </a:r>
            <a:r>
              <a:rPr lang="ar-SA" dirty="0">
                <a:latin typeface="Calibri"/>
                <a:ea typeface="Times New Roman"/>
                <a:cs typeface="Arial"/>
              </a:rPr>
              <a:t>شناخت 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خود</a:t>
            </a:r>
            <a:r>
              <a:rPr lang="fa-IR" dirty="0" smtClean="0">
                <a:latin typeface="Calibri"/>
                <a:ea typeface="Times New Roman"/>
                <a:cs typeface="Arial"/>
              </a:rPr>
              <a:t>،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 </a:t>
            </a:r>
            <a:r>
              <a:rPr lang="ar-SA" dirty="0">
                <a:latin typeface="Calibri"/>
                <a:ea typeface="Times New Roman"/>
                <a:cs typeface="Arial"/>
              </a:rPr>
              <a:t>شناخت 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دیگران</a:t>
            </a:r>
            <a:r>
              <a:rPr lang="fa-IR" dirty="0" smtClean="0">
                <a:latin typeface="Calibri"/>
                <a:ea typeface="Times New Roman"/>
                <a:cs typeface="Arial"/>
              </a:rPr>
              <a:t>،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 </a:t>
            </a:r>
            <a:r>
              <a:rPr lang="ar-SA" dirty="0">
                <a:latin typeface="Calibri"/>
                <a:ea typeface="Times New Roman"/>
                <a:cs typeface="Arial"/>
              </a:rPr>
              <a:t>طبیعت </a:t>
            </a:r>
            <a:r>
              <a:rPr lang="fa-IR" dirty="0" smtClean="0">
                <a:latin typeface="Calibri"/>
                <a:ea typeface="Times New Roman"/>
                <a:cs typeface="Arial"/>
              </a:rPr>
              <a:t>،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اجتماع</a:t>
            </a:r>
            <a:r>
              <a:rPr lang="fa-IR" dirty="0" smtClean="0">
                <a:latin typeface="Calibri"/>
                <a:ea typeface="Times New Roman"/>
                <a:cs typeface="Arial"/>
              </a:rPr>
              <a:t>،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 </a:t>
            </a:r>
            <a:r>
              <a:rPr lang="ar-SA" dirty="0">
                <a:latin typeface="Calibri"/>
                <a:ea typeface="Times New Roman"/>
                <a:cs typeface="Arial"/>
              </a:rPr>
              <a:t>آرا و عقاید و اندیشه های 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دیگران</a:t>
            </a:r>
            <a:r>
              <a:rPr lang="fa-IR" dirty="0" smtClean="0">
                <a:latin typeface="Calibri"/>
                <a:ea typeface="Times New Roman"/>
                <a:cs typeface="Arial"/>
              </a:rPr>
              <a:t> و.....</a:t>
            </a:r>
            <a:r>
              <a:rPr lang="ar-SA" dirty="0">
                <a:latin typeface="Calibri"/>
                <a:ea typeface="Times New Roman"/>
                <a:cs typeface="Arial"/>
              </a:rPr>
              <a:t> </a:t>
            </a:r>
            <a:endParaRPr lang="fa-IR" dirty="0" smtClean="0">
              <a:latin typeface="Calibri"/>
              <a:ea typeface="Times New Roman"/>
              <a:cs typeface="Arial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ar-SA" dirty="0" smtClean="0">
                <a:latin typeface="Calibri"/>
                <a:ea typeface="Times New Roman"/>
                <a:cs typeface="Arial"/>
              </a:rPr>
              <a:t>در </a:t>
            </a:r>
            <a:r>
              <a:rPr lang="ar-SA" dirty="0">
                <a:latin typeface="Calibri"/>
                <a:ea typeface="Times New Roman"/>
                <a:cs typeface="Arial"/>
              </a:rPr>
              <a:t>این حوزه داستان ها بیشتر کاربرد دارند در جنبه‌های احساسی و عاطفی و تلطیف این وجه از وجود شعر کاربرد رایج تری </a:t>
            </a:r>
            <a:r>
              <a:rPr lang="ar-SA" dirty="0" smtClean="0">
                <a:latin typeface="Calibri"/>
                <a:ea typeface="Times New Roman"/>
                <a:cs typeface="Arial"/>
              </a:rPr>
              <a:t>دارد</a:t>
            </a:r>
            <a:r>
              <a:rPr lang="fa-IR" dirty="0" smtClean="0">
                <a:latin typeface="Calibri"/>
                <a:ea typeface="Times New Roman"/>
                <a:cs typeface="Arial"/>
              </a:rPr>
              <a:t>.</a:t>
            </a:r>
            <a:endParaRPr lang="en-US" dirty="0">
              <a:latin typeface="Calibri"/>
              <a:ea typeface="Times New Roman"/>
              <a:cs typeface="Arial"/>
            </a:endParaRPr>
          </a:p>
          <a:p>
            <a:endParaRPr lang="fa-IR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012160" y="248825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6012160" y="2508268"/>
            <a:ext cx="50405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624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787208" cy="6285312"/>
          </a:xfrm>
        </p:spPr>
        <p:txBody>
          <a:bodyPr/>
          <a:lstStyle/>
          <a:p>
            <a:r>
              <a:rPr lang="ar-SA" dirty="0">
                <a:latin typeface="Calibri"/>
                <a:ea typeface="Times New Roman"/>
                <a:cs typeface="B Nazanin" pitchFamily="2" charset="-78"/>
              </a:rPr>
              <a:t>فعال ترین و علاقه مند ترین خوانندگان در هر جامعه‌ای کودکان و نوجوانان آن جامعه هستند البته به شرطی که بزرگسالان و نهادهای مرتبط در تداوم این انگیزه و علاقه بکشند و آن را ایجاد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کنند</a:t>
            </a:r>
            <a:endParaRPr lang="fa-IR" dirty="0" smtClean="0">
              <a:latin typeface="Calibri"/>
              <a:ea typeface="Times New Roman"/>
              <a:cs typeface="B Nazanin" pitchFamily="2" charset="-78"/>
            </a:endParaRPr>
          </a:p>
          <a:p>
            <a:endParaRPr lang="fa-IR" dirty="0">
              <a:latin typeface="Calibri"/>
              <a:cs typeface="B Nazanin" pitchFamily="2" charset="-78"/>
            </a:endParaRPr>
          </a:p>
          <a:p>
            <a:r>
              <a:rPr lang="ar-SA" dirty="0">
                <a:cs typeface="B Nazanin" pitchFamily="2" charset="-78"/>
              </a:rPr>
              <a:t>موانع و مشکلات خواندن در کودکان و نوجوانان </a:t>
            </a:r>
            <a:r>
              <a:rPr lang="fa-IR" dirty="0" smtClean="0">
                <a:cs typeface="B Nazanin" pitchFamily="2" charset="-78"/>
              </a:rPr>
              <a:t>:</a:t>
            </a:r>
          </a:p>
          <a:p>
            <a:pPr marL="0" indent="0">
              <a:buNone/>
            </a:pPr>
            <a:endParaRPr lang="fa-IR" dirty="0" smtClean="0">
              <a:cs typeface="B Nazanin" pitchFamily="2" charset="-78"/>
            </a:endParaRPr>
          </a:p>
          <a:p>
            <a:r>
              <a:rPr lang="ar-SA" dirty="0" smtClean="0">
                <a:cs typeface="B Nazanin" pitchFamily="2" charset="-78"/>
              </a:rPr>
              <a:t>موانع فردی</a:t>
            </a:r>
            <a:r>
              <a:rPr lang="fa-IR" dirty="0" smtClean="0">
                <a:cs typeface="B Nazanin" pitchFamily="2" charset="-78"/>
              </a:rPr>
              <a:t>       </a:t>
            </a:r>
            <a:r>
              <a:rPr lang="ar-SA" dirty="0" smtClean="0">
                <a:cs typeface="B Nazanin" pitchFamily="2" charset="-78"/>
              </a:rPr>
              <a:t> </a:t>
            </a:r>
            <a:r>
              <a:rPr lang="fa-IR" dirty="0" smtClean="0">
                <a:cs typeface="B Nazanin" pitchFamily="2" charset="-78"/>
              </a:rPr>
              <a:t>   </a:t>
            </a:r>
            <a:r>
              <a:rPr lang="ar-SA" dirty="0" smtClean="0">
                <a:solidFill>
                  <a:srgbClr val="FF0000"/>
                </a:solidFill>
                <a:cs typeface="B Nazanin" pitchFamily="2" charset="-78"/>
              </a:rPr>
              <a:t>جسمی </a:t>
            </a:r>
            <a:r>
              <a:rPr lang="fa-IR" dirty="0" smtClean="0">
                <a:cs typeface="B Nazanin" pitchFamily="2" charset="-78"/>
              </a:rPr>
              <a:t>:</a:t>
            </a:r>
            <a:r>
              <a:rPr lang="ar-SA" dirty="0" smtClean="0">
                <a:cs typeface="B Nazanin" pitchFamily="2" charset="-78"/>
              </a:rPr>
              <a:t>معلولیت </a:t>
            </a:r>
            <a:r>
              <a:rPr lang="ar-SA" dirty="0">
                <a:cs typeface="B Nazanin" pitchFamily="2" charset="-78"/>
              </a:rPr>
              <a:t>های </a:t>
            </a:r>
            <a:r>
              <a:rPr lang="ar-SA" dirty="0" smtClean="0">
                <a:cs typeface="B Nazanin" pitchFamily="2" charset="-78"/>
              </a:rPr>
              <a:t>جسمی</a:t>
            </a:r>
            <a:endParaRPr lang="fa-IR" dirty="0" smtClean="0">
              <a:cs typeface="B Nazanin" pitchFamily="2" charset="-78"/>
            </a:endParaRPr>
          </a:p>
          <a:p>
            <a:pPr marL="0" indent="0">
              <a:buNone/>
            </a:pPr>
            <a:r>
              <a:rPr lang="fa-IR" dirty="0">
                <a:cs typeface="B Nazanin" pitchFamily="2" charset="-78"/>
              </a:rPr>
              <a:t> </a:t>
            </a:r>
            <a:r>
              <a:rPr lang="fa-IR" dirty="0" smtClean="0">
                <a:cs typeface="B Nazanin" pitchFamily="2" charset="-78"/>
              </a:rPr>
              <a:t>                      </a:t>
            </a:r>
          </a:p>
          <a:p>
            <a:pPr marL="0" indent="0">
              <a:buNone/>
            </a:pPr>
            <a:r>
              <a:rPr lang="fa-IR" dirty="0">
                <a:cs typeface="B Nazanin" pitchFamily="2" charset="-78"/>
              </a:rPr>
              <a:t> </a:t>
            </a:r>
            <a:r>
              <a:rPr lang="fa-IR" dirty="0" smtClean="0">
                <a:cs typeface="B Nazanin" pitchFamily="2" charset="-78"/>
              </a:rPr>
              <a:t>                       </a:t>
            </a:r>
            <a:r>
              <a:rPr lang="ar-SA" dirty="0" smtClean="0">
                <a:cs typeface="B Nazanin" pitchFamily="2" charset="-78"/>
              </a:rPr>
              <a:t> </a:t>
            </a:r>
            <a:r>
              <a:rPr lang="fa-IR" dirty="0" smtClean="0">
                <a:cs typeface="B Nazanin" pitchFamily="2" charset="-78"/>
              </a:rPr>
              <a:t>  </a:t>
            </a:r>
            <a:r>
              <a:rPr lang="ar-SA" dirty="0" smtClean="0">
                <a:solidFill>
                  <a:srgbClr val="FF0000"/>
                </a:solidFill>
                <a:cs typeface="B Nazanin" pitchFamily="2" charset="-78"/>
              </a:rPr>
              <a:t>روانی </a:t>
            </a:r>
            <a:r>
              <a:rPr lang="ar-SA" dirty="0">
                <a:solidFill>
                  <a:srgbClr val="FF0000"/>
                </a:solidFill>
                <a:cs typeface="B Nazanin" pitchFamily="2" charset="-78"/>
              </a:rPr>
              <a:t>و اجتماعی </a:t>
            </a:r>
            <a:r>
              <a:rPr lang="fa-IR" dirty="0" smtClean="0">
                <a:solidFill>
                  <a:srgbClr val="FF0000"/>
                </a:solidFill>
                <a:cs typeface="B Nazanin" pitchFamily="2" charset="-78"/>
              </a:rPr>
              <a:t>:</a:t>
            </a:r>
            <a:r>
              <a:rPr lang="ar-SA" dirty="0" smtClean="0">
                <a:cs typeface="B Nazanin" pitchFamily="2" charset="-78"/>
              </a:rPr>
              <a:t>ارزش </a:t>
            </a:r>
            <a:r>
              <a:rPr lang="ar-SA" dirty="0">
                <a:cs typeface="B Nazanin" pitchFamily="2" charset="-78"/>
              </a:rPr>
              <a:t>خواندن </a:t>
            </a:r>
            <a:r>
              <a:rPr lang="ar-SA" dirty="0" smtClean="0">
                <a:cs typeface="B Nazanin" pitchFamily="2" charset="-78"/>
              </a:rPr>
              <a:t>د</a:t>
            </a:r>
            <a:r>
              <a:rPr lang="fa-IR" dirty="0">
                <a:cs typeface="B Nazanin" pitchFamily="2" charset="-78"/>
              </a:rPr>
              <a:t>ر</a:t>
            </a:r>
            <a:r>
              <a:rPr lang="ar-SA" dirty="0" smtClean="0">
                <a:cs typeface="B Nazanin" pitchFamily="2" charset="-78"/>
              </a:rPr>
              <a:t>اجتماع</a:t>
            </a:r>
            <a:endParaRPr lang="fa-IR" dirty="0" smtClean="0">
              <a:cs typeface="B Nazanin" pitchFamily="2" charset="-78"/>
            </a:endParaRPr>
          </a:p>
          <a:p>
            <a:pPr marL="0" indent="0">
              <a:buNone/>
            </a:pPr>
            <a:r>
              <a:rPr lang="fa-IR" dirty="0" smtClean="0">
                <a:cs typeface="B Nazanin" pitchFamily="2" charset="-78"/>
              </a:rPr>
              <a:t>                                 (</a:t>
            </a:r>
            <a:r>
              <a:rPr lang="ar-SA" dirty="0" smtClean="0">
                <a:cs typeface="B Nazanin" pitchFamily="2" charset="-78"/>
              </a:rPr>
              <a:t> </a:t>
            </a:r>
            <a:r>
              <a:rPr lang="ar-SA" dirty="0">
                <a:cs typeface="B Nazanin" pitchFamily="2" charset="-78"/>
              </a:rPr>
              <a:t>آیا </a:t>
            </a:r>
            <a:r>
              <a:rPr lang="fa-IR" dirty="0" smtClean="0">
                <a:cs typeface="B Nazanin" pitchFamily="2" charset="-78"/>
              </a:rPr>
              <a:t> جامعه </a:t>
            </a:r>
            <a:r>
              <a:rPr lang="ar-SA" dirty="0" smtClean="0">
                <a:cs typeface="B Nazanin" pitchFamily="2" charset="-78"/>
              </a:rPr>
              <a:t>برای </a:t>
            </a:r>
            <a:r>
              <a:rPr lang="ar-SA" dirty="0">
                <a:cs typeface="B Nazanin" pitchFamily="2" charset="-78"/>
              </a:rPr>
              <a:t>خواندن ارزش قائل </a:t>
            </a:r>
            <a:r>
              <a:rPr lang="ar-SA" dirty="0" smtClean="0">
                <a:cs typeface="B Nazanin" pitchFamily="2" charset="-78"/>
              </a:rPr>
              <a:t>است</a:t>
            </a:r>
            <a:r>
              <a:rPr lang="fa-IR" dirty="0" smtClean="0">
                <a:cs typeface="B Nazanin" pitchFamily="2" charset="-78"/>
              </a:rPr>
              <a:t>)</a:t>
            </a:r>
            <a:endParaRPr lang="ar-SA" dirty="0" smtClean="0">
              <a:cs typeface="B Nazanin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a-IR" sz="2000" dirty="0" smtClean="0">
              <a:latin typeface="Calibri"/>
              <a:ea typeface="Times New Roman"/>
              <a:cs typeface="B Nazanin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ar-SA" sz="2000" dirty="0" smtClean="0">
                <a:latin typeface="Calibri"/>
                <a:ea typeface="Times New Roman"/>
                <a:cs typeface="B Nazanin" pitchFamily="2" charset="-78"/>
              </a:rPr>
              <a:t>از </a:t>
            </a:r>
            <a:r>
              <a:rPr lang="ar-SA" sz="2000" dirty="0">
                <a:latin typeface="Calibri"/>
                <a:ea typeface="Times New Roman"/>
                <a:cs typeface="B Nazanin" pitchFamily="2" charset="-78"/>
              </a:rPr>
              <a:t>عوامل </a:t>
            </a:r>
            <a:r>
              <a:rPr lang="ar-SA" sz="2000" dirty="0" smtClean="0">
                <a:latin typeface="Calibri"/>
                <a:ea typeface="Times New Roman"/>
                <a:cs typeface="B Nazanin" pitchFamily="2" charset="-78"/>
              </a:rPr>
              <a:t>دیگر</a:t>
            </a:r>
            <a:r>
              <a:rPr lang="fa-IR" sz="2000" dirty="0" smtClean="0">
                <a:latin typeface="Calibri"/>
                <a:ea typeface="Times New Roman"/>
                <a:cs typeface="B Nazanin" pitchFamily="2" charset="-78"/>
              </a:rPr>
              <a:t>:</a:t>
            </a:r>
            <a:r>
              <a:rPr lang="ar-SA" sz="2000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sz="2000" dirty="0">
                <a:latin typeface="Calibri"/>
                <a:ea typeface="Times New Roman"/>
                <a:cs typeface="B Nazanin" pitchFamily="2" charset="-78"/>
              </a:rPr>
              <a:t>وضعیت ناخوشایند تولید و چاپ و توزیع سطح کیفی آثار </a:t>
            </a:r>
            <a:r>
              <a:rPr lang="ar-SA" sz="2000" dirty="0" smtClean="0">
                <a:latin typeface="Calibri"/>
                <a:ea typeface="Times New Roman"/>
                <a:cs typeface="B Nazanin" pitchFamily="2" charset="-78"/>
              </a:rPr>
              <a:t>چاپی</a:t>
            </a:r>
            <a:r>
              <a:rPr lang="fa-IR" sz="2000" dirty="0" smtClean="0">
                <a:latin typeface="Calibri"/>
                <a:ea typeface="Times New Roman"/>
                <a:cs typeface="B Nazanin" pitchFamily="2" charset="-78"/>
              </a:rPr>
              <a:t> _</a:t>
            </a:r>
            <a:r>
              <a:rPr lang="ar-SA" sz="2000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sz="2000" dirty="0">
                <a:latin typeface="Calibri"/>
                <a:ea typeface="Times New Roman"/>
                <a:cs typeface="B Nazanin" pitchFamily="2" charset="-78"/>
              </a:rPr>
              <a:t>ممیزی پیش از انتشار کتاب کودک و </a:t>
            </a:r>
            <a:r>
              <a:rPr lang="ar-SA" sz="2000" dirty="0" smtClean="0">
                <a:latin typeface="Calibri"/>
                <a:ea typeface="Times New Roman"/>
                <a:cs typeface="B Nazanin" pitchFamily="2" charset="-78"/>
              </a:rPr>
              <a:t>نوجوان</a:t>
            </a:r>
            <a:r>
              <a:rPr lang="fa-IR" sz="2000" dirty="0" smtClean="0">
                <a:latin typeface="Calibri"/>
                <a:ea typeface="Times New Roman"/>
                <a:cs typeface="B Nazanin" pitchFamily="2" charset="-78"/>
              </a:rPr>
              <a:t> ،</a:t>
            </a:r>
            <a:r>
              <a:rPr lang="ar-SA" sz="2000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sz="2000" dirty="0">
                <a:latin typeface="Calibri"/>
                <a:ea typeface="Times New Roman"/>
                <a:cs typeface="B Nazanin" pitchFamily="2" charset="-78"/>
              </a:rPr>
              <a:t>رشد و توسعه سریع رسانه های صوتی و تصویری و </a:t>
            </a:r>
            <a:r>
              <a:rPr lang="ar-SA" sz="2000" dirty="0" smtClean="0">
                <a:latin typeface="Calibri"/>
                <a:ea typeface="Times New Roman"/>
                <a:cs typeface="B Nazanin" pitchFamily="2" charset="-78"/>
              </a:rPr>
              <a:t>مجازی</a:t>
            </a:r>
            <a:r>
              <a:rPr lang="fa-IR" sz="2000" dirty="0" smtClean="0">
                <a:latin typeface="Calibri"/>
                <a:ea typeface="Times New Roman"/>
                <a:cs typeface="B Nazanin" pitchFamily="2" charset="-78"/>
              </a:rPr>
              <a:t>.</a:t>
            </a:r>
            <a:endParaRPr lang="en-US" sz="2000" dirty="0">
              <a:latin typeface="Calibri"/>
              <a:ea typeface="Times New Roman"/>
              <a:cs typeface="B Nazanin" pitchFamily="2" charset="-78"/>
            </a:endParaRPr>
          </a:p>
          <a:p>
            <a:pPr marL="0" indent="0">
              <a:buNone/>
            </a:pPr>
            <a:endParaRPr lang="fa-IR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102621" y="2996952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6197887" y="2996952"/>
            <a:ext cx="50405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66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787208" cy="6141296"/>
          </a:xfrm>
        </p:spPr>
        <p:txBody>
          <a:bodyPr>
            <a:normAutofit fontScale="92500"/>
          </a:bodyPr>
          <a:lstStyle/>
          <a:p>
            <a:pPr algn="ctr"/>
            <a:r>
              <a:rPr lang="ar-SA" dirty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پایگاه های ایجاد عادت به مطالعه و </a:t>
            </a:r>
            <a:r>
              <a:rPr lang="ar-SA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خواندن</a:t>
            </a:r>
            <a:r>
              <a:rPr lang="fa-IR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:</a:t>
            </a:r>
          </a:p>
          <a:p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fa-IR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1_</a:t>
            </a:r>
            <a:r>
              <a:rPr lang="ar-SA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خانه</a:t>
            </a:r>
            <a:r>
              <a:rPr lang="fa-IR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: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اولین پیوند دهنده کودک با ادبیات لالایی هاست است که از گهواره آغاز می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شود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.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پس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از آن </a:t>
            </a:r>
            <a:r>
              <a:rPr lang="ar-SA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بازی</a:t>
            </a:r>
            <a:r>
              <a:rPr lang="fa-IR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،</a:t>
            </a:r>
            <a:r>
              <a:rPr lang="ar-SA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ترانه هایی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مانند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: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اتل متل 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،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کلاغ پر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،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گرگم و گله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می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برم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،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عمو زنجیر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باف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 و......</a:t>
            </a:r>
          </a:p>
          <a:p>
            <a:endParaRPr lang="fa-IR" dirty="0">
              <a:latin typeface="Calibri"/>
              <a:cs typeface="B Nazanin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داستان خوانی پدر و مادر برای کودکان نیز یکی از مشاوره های خانواده برای علاقه به مطالعه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است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.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همچنین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بردن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کودکان به نمایشگاه ها و فروشگاه ها ی کتاب و عضویت آنها در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کتابخانه‌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های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عمومی و خاص و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کودکان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2_</a:t>
            </a:r>
            <a:r>
              <a:rPr lang="ar-SA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مدرسه </a:t>
            </a:r>
            <a:r>
              <a:rPr lang="fa-IR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: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اگر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نظام آموزشی دانش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آموز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محور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باشد و بر حافظ پروری ترکید 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نکند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با انجام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فعالیت‌های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ی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از جمله ایجاد کتابخانه در کلاس درس و مدرسه 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،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قصه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گویی و نمایش خلاق در کلاس درس 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،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کتاب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خوانی فردی و جمعی 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،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کتاب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سازی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،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مسابقه کتابخوانی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و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....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در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ترویج فرهنگ مطالعه می تواند موفق عمل کند 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dirty="0">
                <a:latin typeface="Calibri"/>
                <a:ea typeface="Times New Roman"/>
                <a:cs typeface="B Nazanin" pitchFamily="2" charset="-78"/>
              </a:rPr>
              <a:t>د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ر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 دور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ه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متوسطه نیز علاوه بر فعالیت‌های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فوق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،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جلسات نقد و تحلیل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کتاب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 ، برپایی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نمایشگاه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های موضوعی و برگزاری دوره‌های آموزشی نظیر نقاشی 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،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خطاطی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،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موسیقی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برای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تبدیل کتابخانه مدرسه به کانون فعالیت‌های معنوی نیز مفید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است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.</a:t>
            </a:r>
            <a:endParaRPr lang="en-US" dirty="0">
              <a:latin typeface="Calibri"/>
              <a:ea typeface="Times New Roman"/>
              <a:cs typeface="B Nazanin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dirty="0">
              <a:latin typeface="Calibri"/>
              <a:ea typeface="Times New Roman"/>
              <a:cs typeface="B Nazanin" pitchFamily="2" charset="-78"/>
            </a:endParaRPr>
          </a:p>
          <a:p>
            <a:endParaRPr lang="fa-IR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0710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3_</a:t>
            </a:r>
            <a:r>
              <a:rPr lang="ar-SA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کتابخانه </a:t>
            </a:r>
            <a:r>
              <a:rPr lang="ar-SA" dirty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های عمومی </a:t>
            </a:r>
            <a:r>
              <a:rPr lang="fa-IR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: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تب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دیل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کردن کتابخانه ها به کانون های فرهنگی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هنری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،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ارتباط با کتابخانه‌های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مدارس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،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خدمات سیار برای کودکان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خیابانی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،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حضور در مساجد و کلیساها و قصه گویی برای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بچه ها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،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حضور در مراکز نگهداری بازپروری برای کودکان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بزه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کار و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...</a:t>
            </a:r>
            <a:endParaRPr lang="en-US" dirty="0">
              <a:latin typeface="Calibri"/>
              <a:ea typeface="Times New Roman"/>
              <a:cs typeface="B Nazanin" pitchFamily="2" charset="-7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a-IR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4_</a:t>
            </a:r>
            <a:r>
              <a:rPr lang="ar-SA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رسانه‌های </a:t>
            </a:r>
            <a:r>
              <a:rPr lang="ar-SA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همگانی</a:t>
            </a:r>
            <a:r>
              <a:rPr lang="fa-IR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:</a:t>
            </a:r>
            <a:r>
              <a:rPr lang="ar-SA" dirty="0" smtClean="0">
                <a:solidFill>
                  <a:srgbClr val="FF0000"/>
                </a:solidFill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تولید شاهکارهای ادبی کودکان و نوجوانان دنیا در قالب فیلم های زنده و کارتونی که باعث کنجکاوی و ترغیب کودکان به مطالعه آن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کتاب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ها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می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شود</a:t>
            </a:r>
            <a:r>
              <a:rPr lang="fa-IR" dirty="0">
                <a:latin typeface="Calibri"/>
                <a:ea typeface="Times New Roman"/>
                <a:cs typeface="B Nazanin" pitchFamily="2" charset="-78"/>
              </a:rPr>
              <a:t>،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خواندن متون زیبا و ادبی در رادیو توسط خوانندگان خوانندگان ما که هرگز باعث لذت در آنها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می‌شود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،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همه رسانه‌ها اعم از چاپ و غیر چاپی باید به طور هماهنگ در جهت ترغیب کودک و نوجوان به 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مطالعه برآیند در غیر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این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صورت </a:t>
            </a:r>
            <a:r>
              <a:rPr lang="ar-SA" dirty="0">
                <a:latin typeface="Calibri"/>
                <a:ea typeface="Times New Roman"/>
                <a:cs typeface="B Nazanin" pitchFamily="2" charset="-78"/>
              </a:rPr>
              <a:t>توفیقی در این زمینه به دست </a:t>
            </a:r>
            <a:r>
              <a:rPr lang="ar-SA" dirty="0" smtClean="0">
                <a:latin typeface="Calibri"/>
                <a:ea typeface="Times New Roman"/>
                <a:cs typeface="B Nazanin" pitchFamily="2" charset="-78"/>
              </a:rPr>
              <a:t>نمی‌آید</a:t>
            </a:r>
            <a:r>
              <a:rPr lang="fa-IR" dirty="0" smtClean="0">
                <a:latin typeface="Calibri"/>
                <a:ea typeface="Times New Roman"/>
                <a:cs typeface="B Nazanin" pitchFamily="2" charset="-78"/>
              </a:rPr>
              <a:t>.</a:t>
            </a:r>
            <a:endParaRPr lang="en-US" dirty="0">
              <a:latin typeface="Calibri"/>
              <a:ea typeface="Times New Roman"/>
              <a:cs typeface="B Nazanin" pitchFamily="2" charset="-78"/>
            </a:endParaRP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61773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82</TotalTime>
  <Words>687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بسم الله الرحمن الرحیم</vt:lpstr>
      <vt:lpstr>فصل دوم</vt:lpstr>
      <vt:lpstr>تفاوت خواندن و مطالعه:</vt:lpstr>
      <vt:lpstr>اهداف خواندن : آموختن  لذت بردن  پر کردن اوقات فراغت </vt:lpstr>
      <vt:lpstr>PowerPoint Presentation</vt:lpstr>
      <vt:lpstr>PowerPoint Presentation</vt:lpstr>
      <vt:lpstr>PowerPoint Presentation</vt:lpstr>
    </vt:vector>
  </TitlesOfParts>
  <Company>MRT www.Win2Farsi.com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MRT Pack 20 DVDs</dc:creator>
  <cp:lastModifiedBy>MRT Pack 20 DVDs</cp:lastModifiedBy>
  <cp:revision>10</cp:revision>
  <dcterms:created xsi:type="dcterms:W3CDTF">2020-04-06T17:25:16Z</dcterms:created>
  <dcterms:modified xsi:type="dcterms:W3CDTF">2020-04-10T11:11:03Z</dcterms:modified>
</cp:coreProperties>
</file>